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1022" r:id="rId2"/>
    <p:sldId id="1029" r:id="rId3"/>
    <p:sldId id="256" r:id="rId4"/>
    <p:sldId id="1030" r:id="rId5"/>
    <p:sldId id="1031" r:id="rId6"/>
    <p:sldId id="1032" r:id="rId7"/>
    <p:sldId id="103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93AF1-161E-4112-98F2-F2216CB89EDA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CEB2C-ABB2-4690-8CFB-30944A3426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690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071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F49A5A-F920-4423-B481-67039A4C9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F513622-4975-4D12-9551-020F46910F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F80E20-E448-47C9-A778-04384AC01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BA25-684D-42E6-B5B8-C60F83F84997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F4AE0B-1DFA-4DA9-A6B0-C911CEA59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17F62D-8830-4050-B7A7-4B6E723F0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1A1-CD77-43F9-906A-9B226D362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144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FA8FD3-123B-487E-B316-83C9E0AA6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358271A-B161-40BE-8C39-A8F4C2CDCD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63AB85-6115-469E-918F-FA69AE320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BA25-684D-42E6-B5B8-C60F83F84997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8FB814-11FB-42A7-99FF-20342B914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236CF-823D-418C-AD7C-F64E360C6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1A1-CD77-43F9-906A-9B226D362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813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F42426E-1A25-4157-BBE6-5713E29A90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9B4F6AB-4548-4C81-B7EF-6D0030C231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965BBA-2CC9-4B90-8C28-0CB088263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BA25-684D-42E6-B5B8-C60F83F84997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1D2C90-8572-41A6-8F63-0137884DC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FC53E6-7BEB-42CC-ACFF-1A3C9BCA3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1A1-CD77-43F9-906A-9B226D362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20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30EF31-15C8-4E78-B2B2-DB477207E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272831-E9F5-46B4-B052-35A8AEE2C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91F3CC-B13A-412F-BDEB-C81DC61DC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BA25-684D-42E6-B5B8-C60F83F84997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593F7C-2F32-4F49-AF54-B49378DA7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9F74C3-DC25-4E98-895F-73A39A37C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1A1-CD77-43F9-906A-9B226D362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722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3B1BD3-70DF-459E-B5BC-DFE16C2E7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5E3B7-0EC3-45D9-AA09-CBCD67E90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EFA4A4-BC66-4C30-93DF-516EADADC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BA25-684D-42E6-B5B8-C60F83F84997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0D6885-7AE2-4DCE-BBA9-BE579C496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DDA851-3073-4532-AF48-51284A91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1A1-CD77-43F9-906A-9B226D362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599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76B11-4E30-4644-9126-95CEDF9BB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3B53C1-DF29-47FD-89C4-8BD7BD12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678BE42-C708-4A78-AFEF-3CB0FEC14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91958D-2B19-46F9-B7CC-10F604465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BA25-684D-42E6-B5B8-C60F83F84997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D86B83-1406-4B88-A41F-2A802E76C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BACEF3-68A0-4ADB-8F51-4804071E7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1A1-CD77-43F9-906A-9B226D362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239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D52AE8-FAAB-4DF1-A182-1E738892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FE0EA4-44F3-4BBE-AA0A-84B32AED2D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71F25D-8BEF-47DA-9389-04B878E95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971A7E8-FFAB-4FDB-A2B2-26EACE8085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3F5AE05-4285-4D72-B47D-BBC402B91C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7B2CC7A-A675-48B8-8E4E-A3F4DF624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BA25-684D-42E6-B5B8-C60F83F84997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A652C7E-2113-45EF-85B4-FB51CACC9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3C9E481-C34E-4418-9B55-100B0B6E7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1A1-CD77-43F9-906A-9B226D362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805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428AE-F537-40A2-9A0F-239191CDB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364F902-10A4-4429-BCEF-4633252D4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BA25-684D-42E6-B5B8-C60F83F84997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8CD967-5D55-44F0-88AD-90353DA1F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42A25B1-E003-462B-B549-88EE19585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1A1-CD77-43F9-906A-9B226D362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024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6D73C40-65D5-4BA5-99F6-7F0960B0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BA25-684D-42E6-B5B8-C60F83F84997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07D43FF-FA34-4527-9639-317EFBA6A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DDCA4E-F48C-4133-BB55-9F73E0353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1A1-CD77-43F9-906A-9B226D362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93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A2DA49-2F36-45BA-8A54-7150B8A48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CB0C72-5126-4623-80E2-F269B9038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45ED32-2675-4A0F-8B91-0C059D7DE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FAC0F5-8FD1-4233-8DC2-B310EEF7A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BA25-684D-42E6-B5B8-C60F83F84997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8FEFC0-2DBC-4EE3-9317-98D1727DA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0024FB-F2C3-40BC-B318-6654A8872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1A1-CD77-43F9-906A-9B226D362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432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54F364-A3FA-446A-B7EE-9FB127C37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38D73E4-0F4C-4C5D-8725-CBD48A10AE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564AE7-BEB4-4D87-8266-B359184CD8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2E9AEA-A40C-40BC-AFD7-C2B2B9CB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BA25-684D-42E6-B5B8-C60F83F84997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02AA481-9353-4531-B4A4-B6B14A6A3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AF3350-4D00-4CFD-A400-8687016F8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361A1-CD77-43F9-906A-9B226D362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628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A1C5BB-B564-4C38-99F3-6DBC2B2CD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CC6570-0050-4E4B-80D3-D98CA0B4D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F8CF51-C1C3-4B92-92CF-A2BD995997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FBA25-684D-42E6-B5B8-C60F83F84997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A066D7-5EB3-4CEA-B715-8EA1367D2C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7AE80F-C6B7-4CC1-A549-7D7C6BAF1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361A1-CD77-43F9-906A-9B226D3624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21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kiv.instrao.ru/content/board1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ioco.ru/pis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file:///D:\Downloads\03-1510_ot_14.09.2021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ipi.ru/otkrytyy-bank-zadaniydlya-otsenki-yestestvennonauchnoy-gramotnosti" TargetMode="External"/><Relationship Id="rId2" Type="http://schemas.openxmlformats.org/officeDocument/2006/relationships/hyperlink" Target="https://fg.resh.edu.r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ipi.ru/otkrytyy-bank-zadaniy-dlya-otsenki-yestestvennonauchnoy-gramotnosti" TargetMode="External"/><Relationship Id="rId2" Type="http://schemas.openxmlformats.org/officeDocument/2006/relationships/hyperlink" Target="https://fg.resh.edu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kiv.instrao.ru/bank-zadaniy/" TargetMode="External"/><Relationship Id="rId4" Type="http://schemas.openxmlformats.org/officeDocument/2006/relationships/hyperlink" Target="https://fioco.ru/&#1087;&#1088;&#1080;&#1084;&#1077;&#1088;&#1099;-&#1079;&#1072;&#1076;&#1072;&#1095;-pis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Объект 2"/>
          <p:cNvSpPr txBox="1">
            <a:spLocks noGrp="1"/>
          </p:cNvSpPr>
          <p:nvPr>
            <p:ph type="body" sz="half" idx="1"/>
          </p:nvPr>
        </p:nvSpPr>
        <p:spPr>
          <a:xfrm>
            <a:off x="763779" y="316244"/>
            <a:ext cx="10664441" cy="199406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ctr" defTabSz="1222451">
              <a:spcBef>
                <a:spcPts val="0"/>
              </a:spcBef>
              <a:buSzTx/>
              <a:buNone/>
              <a:defRPr sz="4512" b="1"/>
            </a:lvl1pPr>
          </a:lstStyle>
          <a:p>
            <a:r>
              <a:rPr lang="ru-RU" dirty="0"/>
              <a:t>Инновационный проект Министерства просвещения РФ «Мониторинг формирования и оценки функциональной грамотности»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6358" y="4118291"/>
            <a:ext cx="10683926" cy="1266650"/>
          </a:xfrm>
          <a:prstGeom prst="rect">
            <a:avLst/>
          </a:prstGeom>
        </p:spPr>
        <p:txBody>
          <a:bodyPr wrap="square" lIns="87523" tIns="43762" rIns="87523" bIns="43762">
            <a:spAutoFit/>
          </a:bodyPr>
          <a:lstStyle/>
          <a:p>
            <a:pPr marL="97601" indent="-97601">
              <a:defRPr/>
            </a:pPr>
            <a:endParaRPr lang="ru-RU" sz="1914" i="1" dirty="0"/>
          </a:p>
          <a:p>
            <a:pPr marL="97601" indent="-97601">
              <a:defRPr/>
            </a:pPr>
            <a:endParaRPr lang="ru-RU" sz="1914" i="1" dirty="0"/>
          </a:p>
          <a:p>
            <a:pPr marL="97601" indent="-97601">
              <a:defRPr/>
            </a:pPr>
            <a:endParaRPr lang="ru-RU" sz="1914" i="1" dirty="0"/>
          </a:p>
          <a:p>
            <a:pPr marL="97601" indent="-97601">
              <a:defRPr/>
            </a:pPr>
            <a:endParaRPr lang="ru-RU" sz="1914" i="1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1614CC8-53B6-4F35-91E0-9D26504C17DC}"/>
              </a:ext>
            </a:extLst>
          </p:cNvPr>
          <p:cNvSpPr/>
          <p:nvPr/>
        </p:nvSpPr>
        <p:spPr>
          <a:xfrm>
            <a:off x="763779" y="2347294"/>
            <a:ext cx="9273437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500" dirty="0">
                <a:hlinkClick r:id="rId3"/>
              </a:rPr>
              <a:t>http://skiv.instrao.ru/content/board1/</a:t>
            </a:r>
            <a:r>
              <a:rPr lang="ru-RU" sz="4500" dirty="0"/>
              <a:t>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2A267D6-67B7-407A-AF6E-9C40B22BB005}"/>
              </a:ext>
            </a:extLst>
          </p:cNvPr>
          <p:cNvSpPr/>
          <p:nvPr/>
        </p:nvSpPr>
        <p:spPr>
          <a:xfrm>
            <a:off x="733954" y="5756926"/>
            <a:ext cx="5086392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500" dirty="0">
                <a:hlinkClick r:id="rId4"/>
              </a:rPr>
              <a:t>https://fioco.ru/pisa</a:t>
            </a:r>
            <a:r>
              <a:rPr lang="ru-RU" sz="4500" dirty="0"/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C87E0ED-D95F-49E8-84C0-41E4A2DBD9CC}"/>
              </a:ext>
            </a:extLst>
          </p:cNvPr>
          <p:cNvSpPr/>
          <p:nvPr/>
        </p:nvSpPr>
        <p:spPr>
          <a:xfrm>
            <a:off x="763779" y="3171603"/>
            <a:ext cx="1125977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PISA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– международная программа по оценке образовательных достижений (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Programme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for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International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Student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Assessment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), оценивается сформированность функциональной грамотности </a:t>
            </a:r>
            <a:r>
              <a:rPr lang="ru-RU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учащихся 15-летнего возраста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. Осуществляется Организацией Экономического Сотрудничества и Развития (OECD –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Organization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for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Economic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Cooperation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and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Development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). Главный вопрос, на который отвечает исследование, – «</a:t>
            </a:r>
            <a:r>
              <a:rPr lang="ru-RU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Обладают ли учащиеся 15-летнего возраста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 получившие обязательное общее образование, </a:t>
            </a:r>
            <a:r>
              <a:rPr lang="ru-RU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знаниями и умениями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 необходимыми им </a:t>
            </a:r>
            <a:r>
              <a:rPr lang="ru-RU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для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 полноценного </a:t>
            </a:r>
            <a:r>
              <a:rPr lang="ru-RU" b="1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функционирования в современном обществе</a:t>
            </a:r>
            <a:r>
              <a:rPr lang="ru-RU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, т.е. для решения широкого диапазона задач в различных сферах человеческой деятельности, общения и социальных отношений?».</a:t>
            </a:r>
            <a:endParaRPr lang="ru-RU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DB3E9E-AE65-42B7-B96B-28A7190F6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260" y="709645"/>
            <a:ext cx="10235485" cy="1293289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/>
              <a:t>Основные составляющие функциональной грамотности, по которым разрабатываются учебно-методические материалы: 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8FE19D-895C-4AE3-A3CC-60B03E418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145" y="2601857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Математическая грамотность;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Естественнонаучная грамотность;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Читательская грамотность;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Финансовая грамотность;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Глобальные компетенции;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Креативное мышление.</a:t>
            </a:r>
          </a:p>
        </p:txBody>
      </p:sp>
    </p:spTree>
    <p:extLst>
      <p:ext uri="{BB962C8B-B14F-4D97-AF65-F5344CB8AC3E}">
        <p14:creationId xmlns:p14="http://schemas.microsoft.com/office/powerpoint/2010/main" val="1311858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2E1065-ABE6-4165-990C-DCBA9E37B3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437" t="18889" r="21875" b="6320"/>
          <a:stretch/>
        </p:blipFill>
        <p:spPr>
          <a:xfrm>
            <a:off x="242016" y="560969"/>
            <a:ext cx="5376699" cy="569937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358740E-C053-4E8E-BD5D-92B81E2DF809}"/>
              </a:ext>
            </a:extLst>
          </p:cNvPr>
          <p:cNvSpPr/>
          <p:nvPr/>
        </p:nvSpPr>
        <p:spPr>
          <a:xfrm>
            <a:off x="7015731" y="117956"/>
            <a:ext cx="4919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hlinkClick r:id="rId3" action="ppaction://hlinkfile"/>
              </a:rPr>
              <a:t>file:///D:/Downloads/03-1510_ot_14.09.2021.pdf</a:t>
            </a:r>
            <a:r>
              <a:rPr lang="ru-RU" dirty="0"/>
              <a:t>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0B45824-7C63-4EE6-8091-568F9838C808}"/>
              </a:ext>
            </a:extLst>
          </p:cNvPr>
          <p:cNvSpPr/>
          <p:nvPr/>
        </p:nvSpPr>
        <p:spPr>
          <a:xfrm>
            <a:off x="5838770" y="747487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/>
              <a:t>разработать и утвердить региональный план </a:t>
            </a:r>
            <a:r>
              <a:rPr lang="ru-RU" dirty="0"/>
              <a:t>мероприятий, направленных на формирование и оценку функциональной грамотности обучающихся общеобразовательных организаций, на 2021/2022 учебный год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443A137-CF84-4557-B2D1-D2BD2A9284CC}"/>
              </a:ext>
            </a:extLst>
          </p:cNvPr>
          <p:cNvSpPr/>
          <p:nvPr/>
        </p:nvSpPr>
        <p:spPr>
          <a:xfrm>
            <a:off x="5938157" y="233161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обеспечить разработку и утверждение соответствующих планов на 2021/2022 учебный год на муниципальном уровне и уровне образовательных организаций</a:t>
            </a:r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F8FC051F-8E59-48DA-B894-5CBB9EC3DC5B}"/>
              </a:ext>
            </a:extLst>
          </p:cNvPr>
          <p:cNvSpPr/>
          <p:nvPr/>
        </p:nvSpPr>
        <p:spPr>
          <a:xfrm>
            <a:off x="6278880" y="3254940"/>
            <a:ext cx="378580" cy="4200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F19D5E-0468-43D7-820B-0FD6EC733E7A}"/>
              </a:ext>
            </a:extLst>
          </p:cNvPr>
          <p:cNvSpPr/>
          <p:nvPr/>
        </p:nvSpPr>
        <p:spPr>
          <a:xfrm>
            <a:off x="5838770" y="3675017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/>
              <a:t>региональный план </a:t>
            </a:r>
            <a:r>
              <a:rPr lang="ru-RU" dirty="0"/>
              <a:t>мероприятий, направленных на формирование и оценку функциональной грамотности обучающихся общеобразовательных организаций, на 2021/2022 учебный год;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/>
              <a:t>план </a:t>
            </a:r>
            <a:r>
              <a:rPr lang="ru-RU" dirty="0"/>
              <a:t>мероприятий </a:t>
            </a:r>
            <a:r>
              <a:rPr lang="ru-RU" b="1" dirty="0"/>
              <a:t>на муниципальном уровне;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b="1" dirty="0"/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На их основании делаем план мероприятий на уровне образовательной организации.</a:t>
            </a:r>
            <a:endParaRPr lang="ru-RU" dirty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205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ED8C324-6120-4698-B386-E85055F9BB56}"/>
              </a:ext>
            </a:extLst>
          </p:cNvPr>
          <p:cNvSpPr/>
          <p:nvPr/>
        </p:nvSpPr>
        <p:spPr>
          <a:xfrm>
            <a:off x="426720" y="442687"/>
            <a:ext cx="112253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Должно быть организовано: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повышение квалификации и методической поддержки педагогов методологии и методического инструментария формирования и оценки функциональной грамотности; </a:t>
            </a:r>
            <a:r>
              <a:rPr lang="ru-RU" dirty="0">
                <a:solidFill>
                  <a:srgbClr val="FF0000"/>
                </a:solidFill>
              </a:rPr>
              <a:t>должны отправить на курсы до 1 ноября.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2E5370F-4CE3-4032-B6D0-8E3BF3E04179}"/>
              </a:ext>
            </a:extLst>
          </p:cNvPr>
          <p:cNvSpPr/>
          <p:nvPr/>
        </p:nvSpPr>
        <p:spPr>
          <a:xfrm>
            <a:off x="426718" y="1724808"/>
            <a:ext cx="11460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организовать работу общеобразовательных организаций региона по </a:t>
            </a:r>
            <a:r>
              <a:rPr lang="ru-RU" b="1" dirty="0"/>
              <a:t>внедрению в учебный процесс банка заданий для оценки функциональной грамотности</a:t>
            </a:r>
            <a:r>
              <a:rPr lang="ru-RU" dirty="0"/>
              <a:t>, разработанных ФГБНУ «Институт стратегии развития образования Российской академии образования» – все необходимые для работы материалы находятся в информационно-телекоммуникационной сети «Интернет» по адресам: </a:t>
            </a:r>
            <a:r>
              <a:rPr lang="ru-RU" dirty="0">
                <a:hlinkClick r:id="rId2"/>
              </a:rPr>
              <a:t>https://fg.resh.edu.ru/</a:t>
            </a:r>
            <a:r>
              <a:rPr lang="ru-RU" dirty="0"/>
              <a:t> , </a:t>
            </a:r>
            <a:r>
              <a:rPr lang="ru-RU" dirty="0">
                <a:hlinkClick r:id="rId3"/>
              </a:rPr>
              <a:t>https://fipi.ru/otkrytyy-bank-zadaniydlya-otsenki-yestestvennonauchnoy-gramotnosti</a:t>
            </a:r>
            <a:r>
              <a:rPr lang="ru-RU" dirty="0"/>
              <a:t>;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281C7B-78CE-43A9-8467-AC789EF2F247}"/>
              </a:ext>
            </a:extLst>
          </p:cNvPr>
          <p:cNvSpPr/>
          <p:nvPr/>
        </p:nvSpPr>
        <p:spPr>
          <a:xfrm>
            <a:off x="426719" y="3340635"/>
            <a:ext cx="114604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сформировать </a:t>
            </a:r>
            <a:r>
              <a:rPr lang="ru-RU" b="1" dirty="0"/>
              <a:t>базы данных обучающихся </a:t>
            </a:r>
            <a:r>
              <a:rPr lang="ru-RU" dirty="0"/>
              <a:t>8–9 классов 2021/2022 учебного года, а также </a:t>
            </a:r>
            <a:r>
              <a:rPr lang="ru-RU" b="1" dirty="0"/>
              <a:t>учителей</a:t>
            </a:r>
            <a:r>
              <a:rPr lang="ru-RU" dirty="0"/>
              <a:t>, участвующих в формировании функциональной грамотности обучающихся 8–9 классов по шести направлениям (читательская грамотность, математическая грамотность, естественнонаучная грамотность, финансовая грамотность, глобальные компетенции и креативное мышление). </a:t>
            </a:r>
            <a:r>
              <a:rPr lang="ru-RU" dirty="0">
                <a:solidFill>
                  <a:srgbClr val="FF0000"/>
                </a:solidFill>
              </a:rPr>
              <a:t>Например, учитель русского языка и литературы в 8-9 классах будет давать задания на уроках по читательской грамотности, а учитель обществознания по финансовой и т.д.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057B12C-A73C-41BC-8BFF-E684B5816C24}"/>
              </a:ext>
            </a:extLst>
          </p:cNvPr>
          <p:cNvSpPr/>
          <p:nvPr/>
        </p:nvSpPr>
        <p:spPr>
          <a:xfrm>
            <a:off x="583478" y="5094961"/>
            <a:ext cx="113037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обеспечить </a:t>
            </a:r>
            <a:r>
              <a:rPr lang="ru-RU" b="1" dirty="0"/>
              <a:t>актуализацию планов работы </a:t>
            </a:r>
            <a:r>
              <a:rPr lang="ru-RU" dirty="0"/>
              <a:t>региональных учебно-методических объединений, методических служб, предметных ассоциаций в части формирования и оценки функциональной грамотности обучающихся (до 1 октября 2021 г.);  </a:t>
            </a:r>
            <a:r>
              <a:rPr lang="ru-RU" dirty="0">
                <a:solidFill>
                  <a:srgbClr val="FF0000"/>
                </a:solidFill>
              </a:rPr>
              <a:t>внести в </a:t>
            </a:r>
            <a:r>
              <a:rPr lang="ru-RU" b="1" dirty="0">
                <a:solidFill>
                  <a:srgbClr val="FF0000"/>
                </a:solidFill>
              </a:rPr>
              <a:t>школьные планы МО </a:t>
            </a:r>
            <a:r>
              <a:rPr lang="ru-RU" dirty="0">
                <a:solidFill>
                  <a:srgbClr val="FF0000"/>
                </a:solidFill>
              </a:rPr>
              <a:t>изменения на основе региональных-муниципальных.</a:t>
            </a:r>
          </a:p>
        </p:txBody>
      </p:sp>
    </p:spTree>
    <p:extLst>
      <p:ext uri="{BB962C8B-B14F-4D97-AF65-F5344CB8AC3E}">
        <p14:creationId xmlns:p14="http://schemas.microsoft.com/office/powerpoint/2010/main" val="2859434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992D95C-A952-44E2-93C2-E87B211BC384}"/>
              </a:ext>
            </a:extLst>
          </p:cNvPr>
          <p:cNvSpPr/>
          <p:nvPr/>
        </p:nvSpPr>
        <p:spPr>
          <a:xfrm>
            <a:off x="409303" y="284257"/>
            <a:ext cx="112863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организовать методическую поддержку учителей и образовательных организаций (постоянно);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822703-C90D-4B53-9507-E703F1260C1E}"/>
              </a:ext>
            </a:extLst>
          </p:cNvPr>
          <p:cNvSpPr/>
          <p:nvPr/>
        </p:nvSpPr>
        <p:spPr>
          <a:xfrm>
            <a:off x="409302" y="912950"/>
            <a:ext cx="115127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организовать информационно-просветительскую работу с родителями, представителями средств массовой информации, общественностью по вопросам функциональной грамотности (постоянно). </a:t>
            </a:r>
            <a:r>
              <a:rPr lang="ru-RU" dirty="0">
                <a:solidFill>
                  <a:srgbClr val="FF0000"/>
                </a:solidFill>
              </a:rPr>
              <a:t>С родителями будет проводить школа, поэтому запланируйте родительские собрания/памятки/ролики и т.д. по функциональной грамотности в годовом плане.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E91ED0-0A86-4CE9-A8BF-37189E758816}"/>
              </a:ext>
            </a:extLst>
          </p:cNvPr>
          <p:cNvSpPr/>
          <p:nvPr/>
        </p:nvSpPr>
        <p:spPr>
          <a:xfrm>
            <a:off x="505097" y="266873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/>
              <a:t>Таким образом, школа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7C6FD7C-188F-447E-8A1A-9994C468CF33}"/>
              </a:ext>
            </a:extLst>
          </p:cNvPr>
          <p:cNvSpPr/>
          <p:nvPr/>
        </p:nvSpPr>
        <p:spPr>
          <a:xfrm>
            <a:off x="505097" y="3429000"/>
            <a:ext cx="111905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dirty="0"/>
              <a:t>На основе плана региона и муниципалитета разрабатывает план мероприятий, направленных на формирование и оценку функциональной грамотности обучающихся общеобразовательных организаций, на 2021/2022 учебный год;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/>
              <a:t>Формирует базу данных обучающихся (8-9 классы),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/>
              <a:t>Формирует базу данных учителей,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/>
              <a:t>Вносит изменения в планы ШМО,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/>
              <a:t>Проводит работу с родителями.</a:t>
            </a:r>
          </a:p>
        </p:txBody>
      </p:sp>
    </p:spTree>
    <p:extLst>
      <p:ext uri="{BB962C8B-B14F-4D97-AF65-F5344CB8AC3E}">
        <p14:creationId xmlns:p14="http://schemas.microsoft.com/office/powerpoint/2010/main" val="2307472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60E146-3913-4678-82D7-EF78A8149F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16" t="12500" r="31015" b="5000"/>
          <a:stretch/>
        </p:blipFill>
        <p:spPr>
          <a:xfrm>
            <a:off x="270238" y="303983"/>
            <a:ext cx="5146494" cy="430565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DEBFFF-3234-4AE6-9410-0C98DB6786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69" t="11389" r="20781" b="6805"/>
          <a:stretch/>
        </p:blipFill>
        <p:spPr>
          <a:xfrm>
            <a:off x="4768487" y="2313407"/>
            <a:ext cx="6796496" cy="424061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4356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3861FA06-9E28-49B0-8D4D-CCA2AF676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858480"/>
              </p:ext>
            </p:extLst>
          </p:nvPr>
        </p:nvGraphicFramePr>
        <p:xfrm>
          <a:off x="334744" y="179480"/>
          <a:ext cx="11522511" cy="649903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7279">
                  <a:extLst>
                    <a:ext uri="{9D8B030D-6E8A-4147-A177-3AD203B41FA5}">
                      <a16:colId xmlns:a16="http://schemas.microsoft.com/office/drawing/2014/main" val="1993581163"/>
                    </a:ext>
                  </a:extLst>
                </a:gridCol>
                <a:gridCol w="6503428">
                  <a:extLst>
                    <a:ext uri="{9D8B030D-6E8A-4147-A177-3AD203B41FA5}">
                      <a16:colId xmlns:a16="http://schemas.microsoft.com/office/drawing/2014/main" val="3018707602"/>
                    </a:ext>
                  </a:extLst>
                </a:gridCol>
                <a:gridCol w="3322530">
                  <a:extLst>
                    <a:ext uri="{9D8B030D-6E8A-4147-A177-3AD203B41FA5}">
                      <a16:colId xmlns:a16="http://schemas.microsoft.com/office/drawing/2014/main" val="4273911040"/>
                    </a:ext>
                  </a:extLst>
                </a:gridCol>
                <a:gridCol w="1299274">
                  <a:extLst>
                    <a:ext uri="{9D8B030D-6E8A-4147-A177-3AD203B41FA5}">
                      <a16:colId xmlns:a16="http://schemas.microsoft.com/office/drawing/2014/main" val="11640495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</a:rPr>
                        <a:t> 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Внесение в образовательный процесс технологий, направленных на развитие функциональной грамотности школьников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Педагогический совет, заседание ШМО, мастер-классы</a:t>
                      </a: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Октябрь 2021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extLst>
                  <a:ext uri="{0D108BD9-81ED-4DB2-BD59-A6C34878D82A}">
                    <a16:rowId xmlns:a16="http://schemas.microsoft.com/office/drawing/2014/main" val="3440894658"/>
                  </a:ext>
                </a:extLst>
              </a:tr>
              <a:tr h="4051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</a:rPr>
                        <a:t> 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Внедрение в образовательный процесс использования банка заданий для оценки функциональной грамотности, разработанных ФГБНУ «Институт стратегии развития образования Российской академии образования»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hlinkClick r:id="rId2"/>
                        </a:rPr>
                        <a:t>https://fg.resh.edu.ru/</a:t>
                      </a:r>
                      <a:r>
                        <a:rPr lang="ru-RU" sz="1400" dirty="0"/>
                        <a:t> , </a:t>
                      </a:r>
                      <a:r>
                        <a:rPr lang="en-US" sz="1400" dirty="0">
                          <a:hlinkClick r:id="rId3"/>
                        </a:rPr>
                        <a:t>https://fipi.ru/otkrytyy-bank-zadaniy-dlya-otsenki-yestestvennonauchnoy-gramotnosti</a:t>
                      </a:r>
                      <a:endParaRPr lang="ru-RU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https://fioco.ru/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примеры-задач-</a:t>
                      </a:r>
                      <a:r>
                        <a:rPr lang="en-US" sz="1400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pisa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http://skiv.instrao.ru/bank-zadaniy/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 течение года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extLst>
                  <a:ext uri="{0D108BD9-81ED-4DB2-BD59-A6C34878D82A}">
                    <a16:rowId xmlns:a16="http://schemas.microsoft.com/office/drawing/2014/main" val="1245974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</a:rPr>
                        <a:t> 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Обеспечение модернизации локальных актов организации в контексте развития функциональной грамотности обучающихся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Приказы, протоколы педсовета, планы ВШК и ВСОКО, справки и т.д. </a:t>
                      </a: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Октябрь-ноябрь 2021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extLst>
                  <a:ext uri="{0D108BD9-81ED-4DB2-BD59-A6C34878D82A}">
                    <a16:rowId xmlns:a16="http://schemas.microsoft.com/office/drawing/2014/main" val="10771102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</a:rPr>
                        <a:t> 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Разработка учебно-методических материалов по развитию функциональной грамотности обучающимся по различным предметным областям для обеспечения образовательного процесса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Технологические карты уроков, планы уроков, презентации к у урокам, база заданий по предметам и т.д.</a:t>
                      </a: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Октябрь-декабрь 2021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extLst>
                  <a:ext uri="{0D108BD9-81ED-4DB2-BD59-A6C34878D82A}">
                    <a16:rowId xmlns:a16="http://schemas.microsoft.com/office/drawing/2014/main" val="37900624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</a:rPr>
                        <a:t> 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Формирование рабочих групп по развитию функциональной грамотности обучающихся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Октябрь 2021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extLst>
                  <a:ext uri="{0D108BD9-81ED-4DB2-BD59-A6C34878D82A}">
                    <a16:rowId xmlns:a16="http://schemas.microsoft.com/office/drawing/2014/main" val="23189940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</a:rPr>
                        <a:t> 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Проведение педагогами открытых уроков, семинаров по формированию функциональной грамотности школьников по различным предметным областям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Ноябрь 2021 -май 2022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extLst>
                  <a:ext uri="{0D108BD9-81ED-4DB2-BD59-A6C34878D82A}">
                    <a16:rowId xmlns:a16="http://schemas.microsoft.com/office/drawing/2014/main" val="20427009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</a:rPr>
                        <a:t> 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Проведение внеурочных мероприятий для формирования функциональной грамотности школьников по различным предметным областям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Ноябрь 2021 -май 2022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extLst>
                  <a:ext uri="{0D108BD9-81ED-4DB2-BD59-A6C34878D82A}">
                    <a16:rowId xmlns:a16="http://schemas.microsoft.com/office/drawing/2014/main" val="24703044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</a:rPr>
                        <a:t> 8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Формирование банка заданий по формированию и оценке функциональной грамотности школьников по различным предметным областям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Октябрь-ноябрь 2021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extLst>
                  <a:ext uri="{0D108BD9-81ED-4DB2-BD59-A6C34878D82A}">
                    <a16:rowId xmlns:a16="http://schemas.microsoft.com/office/drawing/2014/main" val="33815452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</a:rPr>
                        <a:t> 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Выявление и экспертная оценка эффективных педагогических практик, направленных на формирование функциональной грамотности школьников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Педагогический совет, методический совет</a:t>
                      </a: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Ноябрь 2021 -май 2022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extLst>
                  <a:ext uri="{0D108BD9-81ED-4DB2-BD59-A6C34878D82A}">
                    <a16:rowId xmlns:a16="http://schemas.microsoft.com/office/drawing/2014/main" val="33081670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</a:rPr>
                        <a:t> 10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Обучение педагогов по программам дополнительного профессионального образования, направленным на формирование готовности к развитию функциональной грамотности обучающихся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Ноябрь 2021 -май 2022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extLst>
                  <a:ext uri="{0D108BD9-81ED-4DB2-BD59-A6C34878D82A}">
                    <a16:rowId xmlns:a16="http://schemas.microsoft.com/office/drawing/2014/main" val="4039918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</a:rPr>
                        <a:t> 11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Проведение мероприятий для родителей по вопросам развития у детей функциональной грамотности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Родительские собрания, памятки, ролики и т.д.</a:t>
                      </a: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Январь -май 2022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extLst>
                  <a:ext uri="{0D108BD9-81ED-4DB2-BD59-A6C34878D82A}">
                    <a16:rowId xmlns:a16="http://schemas.microsoft.com/office/drawing/2014/main" val="33723096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effectLst/>
                        </a:rPr>
                        <a:t> 12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Размещение на сайте ОО информационных, аналитических и иных материалов по развитию функциональной грамотности школьников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Ноябрь 2021 -май 2022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34" marR="51234" marT="0" marB="0"/>
                </a:tc>
                <a:extLst>
                  <a:ext uri="{0D108BD9-81ED-4DB2-BD59-A6C34878D82A}">
                    <a16:rowId xmlns:a16="http://schemas.microsoft.com/office/drawing/2014/main" val="739100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73575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885</Words>
  <Application>Microsoft Office PowerPoint</Application>
  <PresentationFormat>Широкоэкранный</PresentationFormat>
  <Paragraphs>78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Verdana</vt:lpstr>
      <vt:lpstr>Wingdings</vt:lpstr>
      <vt:lpstr>Тема Office</vt:lpstr>
      <vt:lpstr>Презентация PowerPoint</vt:lpstr>
      <vt:lpstr>Основные составляющие функциональной грамотности, по которым разрабатываются учебно-методические материалы: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 Аникеев</dc:creator>
  <cp:lastModifiedBy>Илья Аникеев</cp:lastModifiedBy>
  <cp:revision>9</cp:revision>
  <dcterms:created xsi:type="dcterms:W3CDTF">2021-10-07T18:25:13Z</dcterms:created>
  <dcterms:modified xsi:type="dcterms:W3CDTF">2021-10-07T20:19:11Z</dcterms:modified>
</cp:coreProperties>
</file>